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2" r:id="rId3"/>
    <p:sldId id="257" r:id="rId4"/>
    <p:sldId id="264" r:id="rId5"/>
    <p:sldId id="267" r:id="rId6"/>
    <p:sldId id="268" r:id="rId7"/>
    <p:sldId id="265" r:id="rId8"/>
    <p:sldId id="260" r:id="rId9"/>
    <p:sldId id="262" r:id="rId1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1" autoAdjust="0"/>
    <p:restoredTop sz="94654" autoAdjust="0"/>
  </p:normalViewPr>
  <p:slideViewPr>
    <p:cSldViewPr>
      <p:cViewPr>
        <p:scale>
          <a:sx n="90" d="100"/>
          <a:sy n="90" d="100"/>
        </p:scale>
        <p:origin x="-2436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4;&#1082;&#1089;&#1072;&#1085;&#1072;\&#1044;&#1080;&#1072;&#1075;&#1088;&#1072;&#1084;&#1084;&#1072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41683678429083E-2"/>
          <c:y val="4.8469684794153207E-2"/>
          <c:w val="0.61704675804413334"/>
          <c:h val="0.8890304671072211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0617405463205985E-2"/>
                  <c:y val="-0.1480761110950310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8260,6; </a:t>
                    </a:r>
                    <a:r>
                      <a:rPr lang="ru-RU" dirty="0" smtClean="0"/>
                      <a:t>   </a:t>
                    </a:r>
                  </a:p>
                  <a:p>
                    <a:r>
                      <a:rPr lang="ru-RU" dirty="0" smtClean="0"/>
                      <a:t>48,7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5268056770681443E-2"/>
                  <c:y val="7.20500808336259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251,6; </a:t>
                    </a:r>
                    <a:endParaRPr lang="ru-RU" dirty="0" smtClean="0"/>
                  </a:p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7175804413337222E-3"/>
                  <c:y val="7.29926426707421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2450,1; </a:t>
                    </a:r>
                    <a:endParaRPr lang="ru-RU" dirty="0" smtClean="0"/>
                  </a:p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4694274326820257E-4"/>
                  <c:y val="-5.81717084297861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1144,6; </a:t>
                    </a:r>
                    <a:endParaRPr lang="ru-RU" dirty="0" smtClean="0"/>
                  </a:p>
                  <a:p>
                    <a:r>
                      <a:rPr lang="ru-RU" dirty="0" smtClean="0"/>
                      <a:t>6,</a:t>
                    </a:r>
                    <a:r>
                      <a:rPr lang="en-US" dirty="0" smtClean="0"/>
                      <a:t>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7546296296296294E-3"/>
                  <c:y val="-9.28061055735541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654,8; </a:t>
                    </a:r>
                    <a:endParaRPr lang="ru-RU" dirty="0" smtClean="0"/>
                  </a:p>
                  <a:p>
                    <a:r>
                      <a:rPr lang="ru-RU" dirty="0" smtClean="0"/>
                      <a:t>3,9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3333333333333335E-3"/>
                  <c:y val="-0.103897667744963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506,6</a:t>
                    </a:r>
                    <a:r>
                      <a:rPr lang="en-US" dirty="0" smtClean="0"/>
                      <a:t>;</a:t>
                    </a:r>
                    <a:endParaRPr lang="ru-RU" dirty="0" smtClean="0"/>
                  </a:p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7.0065130747545445E-2"/>
                  <c:y val="-7.58514817730502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2528,2; </a:t>
                    </a:r>
                    <a:endParaRPr lang="ru-RU" dirty="0" smtClean="0"/>
                  </a:p>
                  <a:p>
                    <a:r>
                      <a:rPr lang="ru-RU" dirty="0" smtClean="0"/>
                      <a:t>14,9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5.592307038009138E-2"/>
                  <c:y val="-4.03295387081158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1181,0;</a:t>
                    </a:r>
                    <a:endParaRPr lang="ru-RU" dirty="0" smtClean="0"/>
                  </a:p>
                  <a:p>
                    <a:r>
                      <a:rPr lang="ru-RU" dirty="0" smtClean="0"/>
                      <a:t>6,9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Лист1!$A$5:$A$12</c:f>
              <c:strCache>
                <c:ptCount val="8"/>
                <c:pt idx="0">
                  <c:v>Заработная плата 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Лист1!$B$5:$B$12</c:f>
              <c:numCache>
                <c:formatCode>0.0</c:formatCode>
                <c:ptCount val="8"/>
                <c:pt idx="0">
                  <c:v>8280.6</c:v>
                </c:pt>
                <c:pt idx="1">
                  <c:v>251.6</c:v>
                </c:pt>
                <c:pt idx="2">
                  <c:v>2450.1</c:v>
                </c:pt>
                <c:pt idx="3">
                  <c:v>1144.5999999999999</c:v>
                </c:pt>
                <c:pt idx="4">
                  <c:v>654.79999999999995</c:v>
                </c:pt>
                <c:pt idx="5">
                  <c:v>506.6</c:v>
                </c:pt>
                <c:pt idx="6">
                  <c:v>2528.1999999999998</c:v>
                </c:pt>
                <c:pt idx="7">
                  <c:v>1181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Лист1!$A$5:$A$12</c:f>
              <c:strCache>
                <c:ptCount val="8"/>
                <c:pt idx="0">
                  <c:v>Заработная плата 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Лист1!$C$5:$C$12</c:f>
              <c:numCache>
                <c:formatCode>0.0</c:formatCode>
                <c:ptCount val="8"/>
                <c:pt idx="0">
                  <c:v>48.7</c:v>
                </c:pt>
                <c:pt idx="1">
                  <c:v>1.5</c:v>
                </c:pt>
                <c:pt idx="2">
                  <c:v>14.4</c:v>
                </c:pt>
                <c:pt idx="3">
                  <c:v>6.7</c:v>
                </c:pt>
                <c:pt idx="4">
                  <c:v>3.9</c:v>
                </c:pt>
                <c:pt idx="5">
                  <c:v>3</c:v>
                </c:pt>
                <c:pt idx="6">
                  <c:v>14.9</c:v>
                </c:pt>
                <c:pt idx="7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3291732959337914E-2"/>
          <c:w val="0.75931356728557076"/>
          <c:h val="0.9468240246193002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923872459083351"/>
          <c:y val="4.2586210955748827E-2"/>
          <c:w val="0.26076127540916655"/>
          <c:h val="0.90741434357754136"/>
        </c:manualLayout>
      </c:layout>
      <c:overlay val="0"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438255403259779E-2"/>
          <c:y val="6.8715990920715328E-2"/>
          <c:w val="0.58976624218269014"/>
          <c:h val="0.88432403991459096"/>
        </c:manualLayout>
      </c:layout>
      <c:pie3DChart>
        <c:varyColors val="1"/>
        <c:ser>
          <c:idx val="0"/>
          <c:order val="0"/>
          <c:explosion val="28"/>
          <c:dPt>
            <c:idx val="6"/>
            <c:bubble3D val="0"/>
          </c:dPt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/>
                      <a:t>3 </a:t>
                    </a:r>
                    <a:r>
                      <a:rPr lang="en-US" sz="1200" smtClean="0"/>
                      <a:t>624,2</a:t>
                    </a:r>
                    <a:endParaRPr lang="ru-RU" sz="1200" smtClean="0"/>
                  </a:p>
                  <a:p>
                    <a:r>
                      <a:rPr lang="ru-RU" sz="1200" smtClean="0"/>
                      <a:t>25,5 %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603,5</a:t>
                    </a:r>
                    <a:endParaRPr lang="ru-RU" sz="1200" dirty="0" smtClean="0"/>
                  </a:p>
                  <a:p>
                    <a:r>
                      <a:rPr lang="ru-RU" sz="1200" dirty="0" smtClean="0"/>
                      <a:t>4,2 %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200" dirty="0"/>
                      <a:t>2 </a:t>
                    </a:r>
                    <a:r>
                      <a:rPr lang="en-US" sz="1200" dirty="0" smtClean="0"/>
                      <a:t>617,8</a:t>
                    </a:r>
                    <a:endParaRPr lang="ru-RU" sz="1200" dirty="0" smtClean="0"/>
                  </a:p>
                  <a:p>
                    <a:r>
                      <a:rPr lang="ru-RU" sz="1200" dirty="0" smtClean="0"/>
                      <a:t>18,4</a:t>
                    </a:r>
                    <a:r>
                      <a:rPr lang="ru-RU" sz="1200" baseline="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200"/>
                      <a:t>6 </a:t>
                    </a:r>
                    <a:r>
                      <a:rPr lang="en-US" sz="1200" smtClean="0"/>
                      <a:t>721,3</a:t>
                    </a:r>
                    <a:endParaRPr lang="ru-RU" sz="1200" smtClean="0"/>
                  </a:p>
                  <a:p>
                    <a:r>
                      <a:rPr lang="ru-RU" sz="1200" smtClean="0"/>
                      <a:t>47,2 %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671,7</a:t>
                    </a:r>
                    <a:endParaRPr lang="ru-RU" sz="1200" smtClean="0"/>
                  </a:p>
                  <a:p>
                    <a:r>
                      <a:rPr lang="ru-RU" sz="1200" smtClean="0"/>
                      <a:t>4,7 %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Лист3!$B$4:$B$14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 </c:v>
                </c:pt>
                <c:pt idx="3">
                  <c:v>Национальная экономика, из них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Лист3!$C$4:$C$14</c:f>
              <c:numCache>
                <c:formatCode>#,##0.0</c:formatCode>
                <c:ptCount val="11"/>
                <c:pt idx="0">
                  <c:v>964.2</c:v>
                </c:pt>
                <c:pt idx="1">
                  <c:v>0.3</c:v>
                </c:pt>
                <c:pt idx="2">
                  <c:v>2.1</c:v>
                </c:pt>
                <c:pt idx="3">
                  <c:v>404.7</c:v>
                </c:pt>
                <c:pt idx="4">
                  <c:v>3.5</c:v>
                </c:pt>
                <c:pt idx="5">
                  <c:v>1384.2</c:v>
                </c:pt>
                <c:pt idx="6">
                  <c:v>3624.2</c:v>
                </c:pt>
                <c:pt idx="7">
                  <c:v>603.5</c:v>
                </c:pt>
                <c:pt idx="8">
                  <c:v>2617.8000000000002</c:v>
                </c:pt>
                <c:pt idx="9">
                  <c:v>6721.3</c:v>
                </c:pt>
                <c:pt idx="10">
                  <c:v>671.7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218"/>
            <a:ext cx="5438775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EEF2-ECF2-4F6A-A0F8-B7BCF001A6D2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847-D463-43D5-A858-08AD192FE0AB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0FD5-04ED-4C6D-BD10-9FEB09128D79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FE0-8175-405C-B94B-CB890A0BEA1B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9DAD-CBE3-488B-B99B-6D4CEB56B972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8E61-1F4E-4212-8D78-9C8F95176ABB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4CE5-21CF-4DE0-9FB0-57E91443CF78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EA80-D8A2-4743-9016-3B30B92C87A6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9266-8D37-4F9F-8812-89F57585671F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59A8-5DAF-446F-864D-02F7957DFA61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AC9D-D2D1-44D4-B848-F76470005D2A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9E568-2788-47CB-8F11-D9AF7C8A67CA}" type="datetime1">
              <a:rPr lang="ru-RU"/>
              <a:pPr>
                <a:defRPr/>
              </a:pPr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1000108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 </a:t>
            </a:r>
            <a:r>
              <a:rPr lang="ru-RU" sz="3600" kern="10" dirty="0" smtClean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1 квартал 2019  </a:t>
            </a: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714375"/>
          </a:xfrm>
        </p:spPr>
        <p:txBody>
          <a:bodyPr/>
          <a:lstStyle/>
          <a:p>
            <a:pPr eaLnBrk="1" hangingPunct="1"/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atin typeface="Times New Roman" pitchFamily="18" charset="0"/>
                <a:cs typeface="Times New Roman" pitchFamily="18" charset="0"/>
              </a:rPr>
            </a:br>
            <a:endParaRPr lang="ru-RU" sz="27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571500" y="785813"/>
            <a:ext cx="81438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00063" y="457200"/>
            <a:ext cx="8286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СОСТАВ БЮДЖЕТА НОВОГРУДСКОГО РАЙОНА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1285875" y="2000250"/>
            <a:ext cx="3000375" cy="140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ea typeface="Calibri" pitchFamily="34" charset="0"/>
                <a:cs typeface="Times New Roman" pitchFamily="18" charset="0"/>
              </a:rPr>
              <a:t>Районный бюджет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lang="ru-RU" sz="1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57313" y="4071938"/>
            <a:ext cx="2928937" cy="1500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Бюджеты сельских Советов  (10)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1800225"/>
            <a:ext cx="8059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28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Базовый уровень</a:t>
            </a:r>
            <a:endParaRPr lang="ru-RU" sz="2800"/>
          </a:p>
          <a:p>
            <a:pPr eaLnBrk="0" hangingPunct="0"/>
            <a:r>
              <a:rPr lang="ru-RU" sz="11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0" y="1800225"/>
            <a:ext cx="82153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1000" dirty="0"/>
              <a:t/>
            </a:r>
            <a:br>
              <a:rPr lang="ru-RU" sz="1000" dirty="0"/>
            </a:br>
            <a:endParaRPr lang="ru-RU" dirty="0"/>
          </a:p>
          <a:p>
            <a:pPr eaLnBrk="0" hangingPunct="0"/>
            <a:r>
              <a:rPr 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Первичный уровень</a:t>
            </a:r>
            <a:endParaRPr lang="ru-RU" sz="2400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3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 1 квартал 2019 года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81073"/>
              </p:ext>
            </p:extLst>
          </p:nvPr>
        </p:nvGraphicFramePr>
        <p:xfrm>
          <a:off x="250825" y="835025"/>
          <a:ext cx="8893174" cy="5889695"/>
        </p:xfrm>
        <a:graphic>
          <a:graphicData uri="http://schemas.openxmlformats.org/drawingml/2006/table">
            <a:tbl>
              <a:tblPr/>
              <a:tblGrid>
                <a:gridCol w="3458755"/>
                <a:gridCol w="968448"/>
                <a:gridCol w="966860"/>
                <a:gridCol w="928756"/>
                <a:gridCol w="914468"/>
                <a:gridCol w="941485"/>
                <a:gridCol w="714402"/>
              </a:tblGrid>
              <a:tr h="24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 на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на 1 квартал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32 344,1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7 583,6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7 586,8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16 424,3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3 912,1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3 912,8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2 643,4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670,7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5 060,9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1 254,7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1 254,7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1 171,0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218,4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221,3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2 673,0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575,0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575,2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539,0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539,0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произв.с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/х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3 070,2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756,4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966,4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1 505,0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373,1 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28,9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126,3 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Арендная плата за землю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35 414,3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8 340,1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8 553,2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07,3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9450" y="28575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  <a:endParaRPr lang="ru-RU" sz="3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373155"/>
              </p:ext>
            </p:extLst>
          </p:nvPr>
        </p:nvGraphicFramePr>
        <p:xfrm>
          <a:off x="457200" y="1600200"/>
          <a:ext cx="8229600" cy="434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/>
                <a:gridCol w="1357322"/>
                <a:gridCol w="1380122"/>
                <a:gridCol w="1234480"/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1 квартал 2018 года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1 квартал 201</a:t>
                      </a:r>
                      <a:r>
                        <a:rPr lang="en-US" sz="1800" dirty="0" smtClean="0"/>
                        <a:t>9</a:t>
                      </a:r>
                      <a:r>
                        <a:rPr lang="ru-RU" sz="1800" dirty="0" smtClean="0"/>
                        <a:t> года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Отклон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7 968,4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8 553,2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584,8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Индивидуальные</a:t>
                      </a:r>
                      <a:r>
                        <a:rPr lang="ru-RU" sz="1800" baseline="0" dirty="0" smtClean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477,0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514,2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37,2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Предприятия малого и среднего бизнеса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1 200,5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1 292,0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91,5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Сельское хозяйство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553,1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589,5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36,4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Предприятия, обслужив. СХ (ПМС,СХТ)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34,3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21,7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-12,6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Предприятия промышленности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2 481,5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2 735,4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253,9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Строительство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92,4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122,9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30,5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Торговля и общепит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107,1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142,6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35,5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Потребкооперация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31,7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33,3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1,6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Физические лица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318,6</a:t>
                      </a:r>
                      <a:endParaRPr lang="ru-RU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335,8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32,9</a:t>
                      </a:r>
                      <a:endParaRPr lang="ru-RU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 dirty="0"/>
              <a:t>Структура доходов районного бюджета </a:t>
            </a:r>
            <a:r>
              <a:rPr lang="ru-RU" sz="3800" i="1" dirty="0" smtClean="0"/>
              <a:t>за</a:t>
            </a:r>
            <a:r>
              <a:rPr lang="en-US" sz="3800" i="1" dirty="0" smtClean="0"/>
              <a:t> 1 </a:t>
            </a:r>
            <a:r>
              <a:rPr lang="ru-RU" sz="3800" i="1" dirty="0" smtClean="0"/>
              <a:t>квартал 2019 года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704909"/>
              </p:ext>
            </p:extLst>
          </p:nvPr>
        </p:nvGraphicFramePr>
        <p:xfrm>
          <a:off x="1162050" y="1971675"/>
          <a:ext cx="6819900" cy="378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Лист" r:id="rId4" imgW="6819852" imgH="3781240" progId="Excel.Sheet.8">
                  <p:embed/>
                </p:oleObj>
              </mc:Choice>
              <mc:Fallback>
                <p:oleObj name="Лист" r:id="rId4" imgW="6819852" imgH="3781240" progId="Excel.Sheet.8">
                  <p:embed/>
                  <p:pic>
                    <p:nvPicPr>
                      <p:cNvPr id="0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1971675"/>
                        <a:ext cx="6819900" cy="378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9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Структура расходов по экономической классификации расходов </a:t>
            </a:r>
            <a:r>
              <a:rPr lang="ru-RU" sz="2800" b="1" dirty="0" smtClean="0"/>
              <a:t>бюджета</a:t>
            </a:r>
            <a:r>
              <a:rPr lang="en-US" sz="2800" b="1" dirty="0" smtClean="0"/>
              <a:t> </a:t>
            </a:r>
            <a:r>
              <a:rPr lang="ru-RU" sz="2800" b="1" dirty="0" smtClean="0"/>
              <a:t>за 1 квартал 2019 года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96336" y="148478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тыс.руб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464464"/>
              </p:ext>
            </p:extLst>
          </p:nvPr>
        </p:nvGraphicFramePr>
        <p:xfrm>
          <a:off x="446856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37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Структура расходов по функциональной классификации за </a:t>
            </a:r>
            <a:r>
              <a:rPr lang="ru-RU" sz="3200" b="1" i="1" dirty="0"/>
              <a:t>1 квартал 2019 года</a:t>
            </a:r>
            <a:endParaRPr lang="ru-RU" sz="3200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37BC9-6E03-4E5B-B773-746A222D731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872741"/>
              </p:ext>
            </p:extLst>
          </p:nvPr>
        </p:nvGraphicFramePr>
        <p:xfrm>
          <a:off x="395536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12360" y="122895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т</a:t>
            </a:r>
            <a:r>
              <a:rPr lang="ru-RU" sz="1400" dirty="0" err="1" smtClean="0"/>
              <a:t>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550423"/>
              </p:ext>
            </p:extLst>
          </p:nvPr>
        </p:nvGraphicFramePr>
        <p:xfrm>
          <a:off x="539552" y="1844824"/>
          <a:ext cx="7715250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8643938" cy="908719"/>
          </a:xfrm>
        </p:spPr>
        <p:txBody>
          <a:bodyPr/>
          <a:lstStyle/>
          <a:p>
            <a:pPr eaLnBrk="1" hangingPunct="1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Кредиторская задолженность по средствам бюджета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района за 1 квартал 2019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676532"/>
              </p:ext>
            </p:extLst>
          </p:nvPr>
        </p:nvGraphicFramePr>
        <p:xfrm>
          <a:off x="179512" y="764704"/>
          <a:ext cx="8784976" cy="5959614"/>
        </p:xfrm>
        <a:graphic>
          <a:graphicData uri="http://schemas.openxmlformats.org/drawingml/2006/table">
            <a:tbl>
              <a:tblPr/>
              <a:tblGrid>
                <a:gridCol w="1512168"/>
                <a:gridCol w="576064"/>
                <a:gridCol w="576064"/>
                <a:gridCol w="484039"/>
                <a:gridCol w="459828"/>
                <a:gridCol w="713691"/>
                <a:gridCol w="549308"/>
                <a:gridCol w="617970"/>
                <a:gridCol w="549308"/>
                <a:gridCol w="755297"/>
                <a:gridCol w="686634"/>
                <a:gridCol w="755297"/>
                <a:gridCol w="549308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1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Лекарственные средства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дукты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пита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Ком-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</a:t>
                      </a: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</a:t>
                      </a: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риалы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Мягк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инвентарь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Кап.ремонт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</a:t>
                      </a:r>
                      <a:endParaRPr lang="ru-RU" sz="1600" b="0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Транспорт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связь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ремонта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 обор.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рас</a:t>
                      </a: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ходы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сооруж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благ-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Новогруд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ЦРБ»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Управл.по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труду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Райисполком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спорта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РУП ЖКХ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с/х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РЛЗ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5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Свитязянский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ерв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уровня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11,1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49,</a:t>
                      </a:r>
                      <a:r>
                        <a:rPr lang="en-US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173,</a:t>
                      </a:r>
                      <a:r>
                        <a:rPr lang="en-US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7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10,2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37,7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1,1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3,5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7,1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smtClean="0">
                          <a:solidFill>
                            <a:srgbClr val="C00000"/>
                          </a:solidFill>
                          <a:latin typeface="Times New Roman"/>
                        </a:rPr>
                        <a:t>16,3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19,0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6</a:t>
                      </a:r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5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9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386,1</a:t>
                      </a:r>
                      <a:endParaRPr lang="ru-RU" sz="1500" b="0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0638"/>
            <a:ext cx="2133600" cy="365125"/>
          </a:xfrm>
        </p:spPr>
        <p:txBody>
          <a:bodyPr/>
          <a:lstStyle/>
          <a:p>
            <a:pPr>
              <a:defRPr/>
            </a:pPr>
            <a:fld id="{0CAC9A0C-8960-4768-A276-7EAEB31EAB7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 smtClean="0"/>
              <a:t> </a:t>
            </a:r>
            <a:r>
              <a:rPr lang="ru-RU" sz="2400" b="1" i="1" dirty="0" smtClean="0"/>
              <a:t>Сведения по внебюджетным средствам за 1 квартал 2019 года</a:t>
            </a:r>
            <a:r>
              <a:rPr lang="ru-RU" sz="2400" dirty="0" smtClean="0"/>
              <a:t> </a:t>
            </a:r>
            <a:r>
              <a:rPr lang="ru-RU" sz="2400" b="1" i="1" dirty="0" smtClean="0"/>
              <a:t> по </a:t>
            </a:r>
            <a:r>
              <a:rPr lang="ru-RU" sz="2400" b="1" i="1" dirty="0" err="1" smtClean="0"/>
              <a:t>Новогрудскому</a:t>
            </a:r>
            <a:r>
              <a:rPr lang="ru-RU" sz="2400" b="1" i="1" dirty="0" smtClean="0"/>
              <a:t> району</a:t>
            </a:r>
            <a:r>
              <a:rPr lang="ru-RU" sz="2400" dirty="0" smtClean="0"/>
              <a:t> </a:t>
            </a:r>
            <a:r>
              <a:rPr lang="en-US" sz="2400" dirty="0" smtClean="0"/>
              <a:t>                               </a:t>
            </a:r>
            <a:r>
              <a:rPr lang="ru-RU" sz="2400" dirty="0" smtClean="0"/>
              <a:t>                                                                                                    </a:t>
            </a:r>
            <a:br>
              <a:rPr lang="ru-RU" sz="2400" dirty="0" smtClean="0"/>
            </a:br>
            <a:r>
              <a:rPr lang="ru-RU" sz="1800" dirty="0" smtClean="0"/>
              <a:t>                                                                                                                                        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909541"/>
              </p:ext>
            </p:extLst>
          </p:nvPr>
        </p:nvGraphicFramePr>
        <p:xfrm>
          <a:off x="214313" y="1500188"/>
          <a:ext cx="8256586" cy="329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55"/>
                <a:gridCol w="1512168"/>
                <a:gridCol w="1290342"/>
                <a:gridCol w="1229938"/>
                <a:gridCol w="936104"/>
                <a:gridCol w="1018579"/>
              </a:tblGrid>
              <a:tr h="863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квартала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квартал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квартал 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роста к плану 1 квартала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роста к исполнению 1 квартала 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</a:tr>
              <a:tr h="428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</a:tr>
              <a:tr h="42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</a:tr>
              <a:tr h="42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152,2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</a:tr>
              <a:tr h="42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130,8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385,0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387,8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336,6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100,7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115,2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696</Words>
  <Application>Microsoft Office PowerPoint</Application>
  <PresentationFormat>Экран (4:3)</PresentationFormat>
  <Paragraphs>382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Лист</vt:lpstr>
      <vt:lpstr>Презентация PowerPoint</vt:lpstr>
      <vt:lpstr> </vt:lpstr>
      <vt:lpstr>Доходы бюджета Новогрудского района  за 1 квартал 2019 года</vt:lpstr>
      <vt:lpstr>Информация о платежах в бюджет по категориям плательщиков</vt:lpstr>
      <vt:lpstr>Структура доходов районного бюджета за 1 квартал 2019 года</vt:lpstr>
      <vt:lpstr>Структура расходов по экономической классификации расходов бюджета за 1 квартал 2019 года</vt:lpstr>
      <vt:lpstr>Структура расходов по функциональной классификации за 1 квартал 2019 года</vt:lpstr>
      <vt:lpstr>Кредиторская задолженность по средствам бюджета Новогрудского района за 1 квартал 2019 год</vt:lpstr>
      <vt:lpstr> Сведения по внебюджетным средствам за 1 квартал 2019 года 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BastiukIM</cp:lastModifiedBy>
  <cp:revision>451</cp:revision>
  <cp:lastPrinted>2019-05-02T08:13:30Z</cp:lastPrinted>
  <dcterms:created xsi:type="dcterms:W3CDTF">2011-12-28T14:04:01Z</dcterms:created>
  <dcterms:modified xsi:type="dcterms:W3CDTF">2019-05-10T11:52:20Z</dcterms:modified>
</cp:coreProperties>
</file>