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29" r:id="rId2"/>
    <p:sldId id="330" r:id="rId3"/>
    <p:sldId id="331" r:id="rId4"/>
    <p:sldId id="332" r:id="rId5"/>
    <p:sldId id="343" r:id="rId6"/>
    <p:sldId id="333" r:id="rId7"/>
    <p:sldId id="334" r:id="rId8"/>
    <p:sldId id="335" r:id="rId9"/>
    <p:sldId id="338" r:id="rId10"/>
    <p:sldId id="340" r:id="rId11"/>
    <p:sldId id="341" r:id="rId12"/>
    <p:sldId id="344" r:id="rId13"/>
    <p:sldId id="345" r:id="rId14"/>
    <p:sldId id="346" r:id="rId15"/>
    <p:sldId id="347" r:id="rId16"/>
    <p:sldId id="348" r:id="rId17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5222" autoAdjust="0"/>
  </p:normalViewPr>
  <p:slideViewPr>
    <p:cSldViewPr>
      <p:cViewPr>
        <p:scale>
          <a:sx n="70" d="100"/>
          <a:sy n="70" d="100"/>
        </p:scale>
        <p:origin x="-9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926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FAF6F2-2EA4-40AB-A82A-460A60E602E7}" type="datetimeFigureOut">
              <a:rPr lang="ru-RU"/>
              <a:t>16.08.2019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72D3A4-CC3B-411C-BC09-6AC30C3F3E95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613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67D186D-2EDB-4912-9928-855FC80899F5}" type="slidenum">
              <a:rPr lang="ru-RU" sz="1200">
                <a:latin typeface="+mn-lt"/>
              </a:rPr>
              <a:pPr algn="r">
                <a:defRPr/>
              </a:pPr>
              <a:t>12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686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15373" y="9371285"/>
            <a:ext cx="2918831" cy="493316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FEB5810-651F-411D-A821-DEF860186D78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1735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C8626-1C57-46BF-A931-30A40E9DBB0A}" type="datetimeFigureOut">
              <a:rPr lang="ru-RU"/>
              <a:t>16.08.2019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9AA08-70A9-4CE2-A661-0BE50F8FEABD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1D6E3-AD32-409A-9AD5-66CEEDB0F03D}" type="datetimeFigureOut">
              <a:rPr lang="ru-RU"/>
              <a:t>16.08.2019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2B549-8219-45F6-9F2F-E59A04E69C7F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3A59B-507A-4D21-967F-876811F84A89}" type="datetimeFigureOut">
              <a:rPr lang="ru-RU"/>
              <a:t>16.08.2019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2D9E-D167-4DEF-B96C-22A241068CE1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A4374-3DCB-4E49-8C82-59A7E139947A}" type="datetimeFigureOut">
              <a:rPr lang="ru-RU"/>
              <a:t>16.08.2019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5A232-116D-4077-A825-26B228A72B27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612A0-CC0F-48B7-8624-56E562478A50}" type="datetimeFigureOut">
              <a:rPr lang="ru-RU"/>
              <a:t>16.08.2019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67D6B-048E-4E24-B396-3F1E4B6FDA6C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02E8E-78CF-4AE4-BA1B-08C94C317285}" type="datetimeFigureOut">
              <a:rPr lang="ru-RU"/>
              <a:t>16.08.2019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18580-2FC9-4888-AD09-EA72F5C4F610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4CF19-912C-4FE9-B863-443CEF3BAF18}" type="datetimeFigureOut">
              <a:rPr lang="ru-RU"/>
              <a:t>16.08.2019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FB935-5CB2-4ECD-9E72-EF54D7453DD4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99B17-DD6F-4927-9EC6-A9C2ADD66501}" type="datetimeFigureOut">
              <a:rPr lang="ru-RU"/>
              <a:t>16.08.2019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0DE90-C634-4BDE-A520-19140E17E14C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5457C-4299-49C0-ADFC-FEF84D5A8934}" type="datetimeFigureOut">
              <a:rPr lang="ru-RU"/>
              <a:t>16.08.2019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5940D-76FC-4045-8CF0-EDFA8E4A1FFB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EF30E-EEAC-4715-8891-B2D1A1C54674}" type="datetimeFigureOut">
              <a:rPr lang="ru-RU"/>
              <a:t>16.08.2019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5F8C-83F5-4840-BEC6-71DF08898914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62485-ED96-4F87-9ABE-ED25FF6546D1}" type="datetimeFigureOut">
              <a:rPr lang="ru-RU"/>
              <a:t>16.08.2019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DB9C5-84CC-4653-8C9F-5C7DF5F42A42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6ACC4F-4408-45BA-A491-54DFEFF0EDE8}" type="datetimeFigureOut">
              <a:rPr lang="ru-RU"/>
              <a:t>16.08.2019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955588-34E3-4386-9FD0-D89EF9B6D9EC}" type="slidenum">
              <a:rPr lang="ru-RU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95936" y="1268760"/>
          <a:ext cx="5040560" cy="4848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/>
                <a:gridCol w="2736304"/>
              </a:tblGrid>
              <a:tr h="137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Новогрудок, ул. Почтовая, 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9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Балансодержатель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образования  Новогрудского райисполкома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1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капитальном строении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Инвентарный номер: 430/С - 50629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площадь: 1060,8 кв. м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Назначение: здание специализированное для образования и воспитания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Составные части: подвал, гараж 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постройки: 1929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Остаточная стоимость: 100 % износ на 01.01.2018 г.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какого момента не используется: 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октября  2018 года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98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земельном участке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Кадастровый номер: 424350100001000339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назначение: строительство и обслуживание зданий и сооружений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земельного участка: 0,1986 га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капитальных строений на земельном участке: 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вовлечения: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продажа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116632"/>
            <a:ext cx="8784975" cy="1008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 (Заголовки)"/>
                <a:cs typeface="Times New Roman" panose="02020603050405020304" pitchFamily="18" charset="0"/>
              </a:rPr>
              <a:t>Здание специализированное для образования и воспитания </a:t>
            </a:r>
            <a:endParaRPr lang="ru-RU" sz="2000" b="1" dirty="0" smtClean="0">
              <a:solidFill>
                <a:schemeClr val="tx1"/>
              </a:solidFill>
              <a:latin typeface="Arial (Заголовки)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 (Заголовки)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chemeClr val="tx1"/>
                </a:solidFill>
                <a:latin typeface="Arial (Заголовки)"/>
                <a:cs typeface="Times New Roman" panose="02020603050405020304" pitchFamily="18" charset="0"/>
              </a:rPr>
              <a:t>центр технического творчества учащихся) </a:t>
            </a:r>
            <a:br>
              <a:rPr lang="ru-RU" sz="2000" b="1" dirty="0">
                <a:solidFill>
                  <a:schemeClr val="tx1"/>
                </a:solidFill>
                <a:latin typeface="Arial (Заголовки)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Arial (Заголовки)"/>
                <a:cs typeface="Times New Roman" panose="02020603050405020304" pitchFamily="18" charset="0"/>
              </a:rPr>
              <a:t>с принадлежностями и хозяйственной постройкой</a:t>
            </a:r>
            <a:endParaRPr lang="ru-RU" sz="2000" b="1" dirty="0">
              <a:solidFill>
                <a:schemeClr val="tx1"/>
              </a:solidFill>
              <a:latin typeface="Arial (Заголовки)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40768"/>
            <a:ext cx="3422154" cy="250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85750" y="4005064"/>
            <a:ext cx="3422154" cy="244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95936" y="1196752"/>
          <a:ext cx="5040560" cy="4021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316835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Новогрудский район, д. Новоселки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Балансодержатель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Воробьевичский сельский исполнительный комитет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1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капитальном строении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Инвентарный номер: 430/С - 30498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площадь: 241,1 кв. м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Назначение: здание административно-хозяйственное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Составные части: сарай,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уборная, колодец, покрытие бетонное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постройки: 1961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Остаточная стоимость: 365,09 рублей 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какого момента не используется: с декабря 2018 года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1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земельном участке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Кадастровый номер</a:t>
                      </a:r>
                      <a:r>
                        <a:rPr lang="ru-RU" sz="13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424384003101000002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назначение: для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обслуживания административного здания 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земельного участка: 0,5595 га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капитальных строений на земельном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участке: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вовлечения: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продажа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116632"/>
            <a:ext cx="8784975" cy="5040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 (Заголовки)"/>
              </a:rPr>
              <a:t>Здание </a:t>
            </a:r>
            <a:r>
              <a:rPr lang="ru-RU" sz="2000" b="1" dirty="0" smtClean="0">
                <a:solidFill>
                  <a:schemeClr val="tx1"/>
                </a:solidFill>
                <a:latin typeface="Arial (Заголовки)"/>
              </a:rPr>
              <a:t>административное </a:t>
            </a:r>
            <a:r>
              <a:rPr lang="ru-RU" sz="2000" dirty="0" smtClean="0">
                <a:solidFill>
                  <a:schemeClr val="tx1"/>
                </a:solidFill>
                <a:latin typeface="Arial (Заголовки)"/>
              </a:rPr>
              <a:t>с принадлежностями</a:t>
            </a:r>
            <a:endParaRPr lang="ru-RU" sz="2000" dirty="0">
              <a:solidFill>
                <a:schemeClr val="tx1"/>
              </a:solidFill>
              <a:latin typeface="Arial (Заголовки)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45638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51920" y="1268760"/>
          <a:ext cx="5184575" cy="4219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5699"/>
                <a:gridCol w="325887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Новогрудский район, д. Осташино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Балансодержатель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Воробьевичский сельский исполнительный комитет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1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капитальном строении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Инвентарный номер: 430/С–666, 430/С-668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площадь: 654,5 кв. м, 193,3 кв. м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Назначение: здания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специализированное для образования и воспитания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Составные части: котельная, тепловая сеть, трубопровод 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постройки: 1947, 1977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Остаточная стоимость: 100 % износ здание школы, 4 003,46 рублей здание спортзала 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какого момента не используется: с ноября  201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1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земельном участке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Кадастровый номер</a:t>
                      </a:r>
                      <a:r>
                        <a:rPr lang="ru-RU" sz="13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424384004101000002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назначение: для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размещения объектов образования и воспитания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земельного участка: 0,3185 га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капитальных строений на земельном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участке: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вовлечения: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продажа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116632"/>
            <a:ext cx="8784975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 (Заголовки)"/>
              </a:rPr>
              <a:t>Комплекс объектов специализированных для образования и воспитания (здания школы и спортзала)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Arial (Заголовки)"/>
              </a:rPr>
              <a:t>с принадлежностями</a:t>
            </a:r>
            <a:endParaRPr lang="ru-RU" sz="2000" dirty="0">
              <a:solidFill>
                <a:schemeClr val="tx1"/>
              </a:solidFill>
              <a:latin typeface="Arial (Заголовки)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72816"/>
            <a:ext cx="338437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260648"/>
            <a:ext cx="7639350" cy="432048"/>
          </a:xfrm>
        </p:spPr>
        <p:txBody>
          <a:bodyPr lIns="0" rIns="0" bIns="0" anchor="b"/>
          <a:lstStyle/>
          <a:p>
            <a:pPr marL="484188"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Здание вендлярни </a:t>
            </a:r>
          </a:p>
        </p:txBody>
      </p:sp>
      <p:sp>
        <p:nvSpPr>
          <p:cNvPr id="19459" name="Объект 1"/>
          <p:cNvSpPr>
            <a:spLocks noGrp="1"/>
          </p:cNvSpPr>
          <p:nvPr>
            <p:ph idx="4294967295"/>
          </p:nvPr>
        </p:nvSpPr>
        <p:spPr>
          <a:xfrm>
            <a:off x="3491879" y="908050"/>
            <a:ext cx="5400601" cy="5257254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Новогрудский р-он, Щорсовский  с/с, аг. Щорсы, ул. Парковая, 8Б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Балансодержатель: 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тдел культуры  Новогрудского райисполкома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Сведения о капитальном строении: 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Инвентарный номер: 430/С-52841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Общая площадь: 10,6 кв. м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Назначение: здание неустановленного назначения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Составные части: нет 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 постройки: не установлен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Остаточная стоимость: 2 910,01 рублей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какого момента не используется: с 1 ноября 2016г.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Сведения о земельном участке: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Кадастровый номер: 424386005101000392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Целевое назначение: для обслуживания здания вендлярни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Площадь земельного участка : 0,0238 га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 капитальных строений на земельном участке:  1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Способ вовлечения: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продажа</a:t>
            </a:r>
            <a:endParaRPr lang="ru-RU" sz="1200" dirty="0" smtClean="0"/>
          </a:p>
        </p:txBody>
      </p:sp>
      <p:sp>
        <p:nvSpPr>
          <p:cNvPr id="19460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357188" y="857250"/>
            <a:ext cx="3008312" cy="50720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endParaRPr lang="ru-RU" sz="20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20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20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2000" dirty="0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ru-RU" sz="2000" dirty="0" smtClean="0"/>
              <a:t> </a:t>
            </a:r>
          </a:p>
        </p:txBody>
      </p:sp>
      <p:pic>
        <p:nvPicPr>
          <p:cNvPr id="19461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1214438"/>
            <a:ext cx="3205559" cy="358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0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half" idx="4294967295"/>
          </p:nvPr>
        </p:nvSpPr>
        <p:spPr>
          <a:xfrm>
            <a:off x="3275856" y="548680"/>
            <a:ext cx="5688632" cy="6093296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Новогрудский р-он, Щорсовский  с/с, аг. Щорсы, ул. Парковая, 9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Балансодержатель: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отдел  культуры Новогрудского райисполкома 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Сведения о капитальном строении: 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Инвентарный номер: 430/С - 428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Общая площадь: 421,5 кв. м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Назначение: здание специализированное для  образования и воспитания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Составные части: одноэтажное кирпичное здание с кирпичными сенями, бутобетонным погребом, асфальтным покрытием, водопроводной сетью протяженностью 75,2 м с одним колодцем, тепловой сетью протяженностью 204,8 м с одним колодцем, канализационной сетью протяженностью  154,2 м с пятью колодцами и  одним колодцем – септиком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 постройки: 1914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Остаточная стоимость: 59 850,89 рублей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какого момента не используется: с  1 ноября 2016 г.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Сведения о земельном участке: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Кадастровый номер: 424386005101000006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Целевое назначение: для обслуживания зданий и сооружений детсада яслей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Площадь земельного участка: 0,2567 га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 капитальных строений на земельном участке:  1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Способ вовлечения: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продажа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1100" dirty="0"/>
          </a:p>
        </p:txBody>
      </p:sp>
      <p:sp>
        <p:nvSpPr>
          <p:cNvPr id="21507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00063" y="142875"/>
            <a:ext cx="8229600" cy="405805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Здание детского сада</a:t>
            </a:r>
          </a:p>
        </p:txBody>
      </p:sp>
      <p:pic>
        <p:nvPicPr>
          <p:cNvPr id="21508" name="Содержимое 5"/>
          <p:cNvPicPr>
            <a:picLocks noGrp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3" y="1916832"/>
            <a:ext cx="3096343" cy="2500312"/>
          </a:xfrm>
        </p:spPr>
      </p:pic>
    </p:spTree>
    <p:extLst>
      <p:ext uri="{BB962C8B-B14F-4D97-AF65-F5344CB8AC3E}">
        <p14:creationId xmlns:p14="http://schemas.microsoft.com/office/powerpoint/2010/main" val="20643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7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Нежилое здание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4294967295"/>
          </p:nvPr>
        </p:nvSpPr>
        <p:spPr>
          <a:xfrm>
            <a:off x="3779912" y="764704"/>
            <a:ext cx="5040560" cy="5400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Новогрудский р-он, Щорсовский  с/с, аг. Щорсы, 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ул. Парковая, 9А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Балансодержатель: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отдел  культуры Новогрудского райисполкома 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Сведения о капитальном строении: 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Инвентарный номер: 430/С-52906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Общая площадь: 387,5 кв. м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Назначение: здание неустановленного назначения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Составные части: нет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 постройки: 1814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Остаточная стоимость: 100 % износ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какого момента не используется: с 1 ноября 2016г.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Сведения о земельном участке: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Кадастровый номер: 424386005101000396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Целевое назначение: для обслуживания зданий и сооружений  неустановленного назначения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Площадь земельного участка : 0,1761 га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 капитальных строений на земельном участке:  1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Способ вовлечения: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продажа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Содержимое 4"/>
          <p:cNvSpPr>
            <a:spLocks noGrp="1"/>
          </p:cNvSpPr>
          <p:nvPr>
            <p:ph sz="half" idx="4294967295"/>
          </p:nvPr>
        </p:nvSpPr>
        <p:spPr>
          <a:xfrm>
            <a:off x="-214313" y="2143125"/>
            <a:ext cx="4038601" cy="3954463"/>
          </a:xfrm>
        </p:spPr>
        <p:txBody>
          <a:bodyPr/>
          <a:lstStyle/>
          <a:p>
            <a:endParaRPr lang="ru-RU" sz="2800" smtClean="0"/>
          </a:p>
        </p:txBody>
      </p:sp>
      <p:pic>
        <p:nvPicPr>
          <p:cNvPr id="23557" name="Рисунок 13" descr="Photobu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13" y="1412776"/>
            <a:ext cx="3429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8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504056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Нежилое здание</a:t>
            </a:r>
          </a:p>
        </p:txBody>
      </p:sp>
      <p:sp>
        <p:nvSpPr>
          <p:cNvPr id="7172" name="Содержимое 6"/>
          <p:cNvSpPr>
            <a:spLocks noGrp="1"/>
          </p:cNvSpPr>
          <p:nvPr>
            <p:ph sz="half" idx="4294967295"/>
          </p:nvPr>
        </p:nvSpPr>
        <p:spPr>
          <a:xfrm>
            <a:off x="3563888" y="908720"/>
            <a:ext cx="5112568" cy="5616624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Новогрудский р-он, Щорсовский  с/с, аг. Щорсы, 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ул. Парковая, 10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Балансодержатель: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тдел культуры Новогрудского райисполкома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Сведения о капитальном строении: 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Инвентарный номер: 430/С-52907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Общая площадь: 1098,6 кв. м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Назначение: здание неустановленного назначения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Составные части: одноэтажное кирпичное здание с  девятью дощатыми пристройками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 постройки: 1814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Остаточная стоимость: 100 % износ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какого момента не используется: с 1 ноября 2016 г.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Сведения о земельном участке: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Кадастровый номер: 424386005101000395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Целевое назначение: для обслуживания зданий и сооружений неустановленного назначения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Площадь земельного участка: 0,5486 га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 капитальных строений на земельном участке: 1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Способ вовлечения: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продажа</a:t>
            </a:r>
            <a:endParaRPr lang="ru-RU" sz="1200" dirty="0" smtClean="0"/>
          </a:p>
        </p:txBody>
      </p:sp>
      <p:pic>
        <p:nvPicPr>
          <p:cNvPr id="25605" name="Рисунок 27" descr="F:\DSCN36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1643063"/>
            <a:ext cx="313412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7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28625" y="260648"/>
            <a:ext cx="8229600" cy="648072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Здание неустановленного назначения</a:t>
            </a:r>
          </a:p>
        </p:txBody>
      </p:sp>
      <p:sp>
        <p:nvSpPr>
          <p:cNvPr id="27651" name="Содержимое 6"/>
          <p:cNvSpPr>
            <a:spLocks noGrp="1"/>
          </p:cNvSpPr>
          <p:nvPr>
            <p:ph sz="half" idx="4294967295"/>
          </p:nvPr>
        </p:nvSpPr>
        <p:spPr>
          <a:xfrm>
            <a:off x="3707904" y="836712"/>
            <a:ext cx="4970909" cy="581268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Новогрудский р-он, Щорсовский  с/с, аг. Щорсы, ул. Парковая, 15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Балансодержатель: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отдел  культуры Новогрудского райисполкома 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Сведения о капитальном строении: 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Инвентарный номер: 430/С-51780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Общая площадь: 541,4 кв. м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Назначение: здание неустановленного назначения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Составные части: двухэтажное кирпичное здание с бутобетонным погребом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 постройки: 1730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Остаточная стоимость: 100 % износ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какого момента не используется: с декабря 2016г.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Сведения о земельном участке: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Кадастровый номер: 424386005101000380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Целевое назначение: для обслуживания здания неустановленного назначения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Площадь земельного участка га: 0,2787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 капитальных строений на земельном участке: 1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Способ вовлечения: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продажа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Содержимое 4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43125"/>
            <a:ext cx="3114675" cy="2781300"/>
          </a:xfrm>
        </p:spPr>
      </p:pic>
    </p:spTree>
    <p:extLst>
      <p:ext uri="{BB962C8B-B14F-4D97-AF65-F5344CB8AC3E}">
        <p14:creationId xmlns:p14="http://schemas.microsoft.com/office/powerpoint/2010/main" val="190048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23928" y="1359994"/>
          <a:ext cx="5040560" cy="4930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316835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Новогрудский район, Негневичский с/с, д. Лозки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9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Балансодержатель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образования  Новогрудского райисполкома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1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капитальном строении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Инвентарный номер: 430/С-21598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площадь: 1152,7 кв. м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Назначение: здание специализированное для  образования и воспитания 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Составные части: котельная, три сарая, две уборные, два погреба, навес ,ограждение. бетонное покрытие. 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постройки: 1961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Остаточная стоимость: 66 186,46 рублей на 01.01.2018 г.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какого момента не используется: 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декабря 2018 года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98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земельном участке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Кадастровый номер: 424383502601000035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назначение: земельный участок для обслуживания зданий и сооружений базовой школы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земельного участка: 2,1134 га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капитальных строений на земельном участке: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вовлечения: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продажа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116632"/>
            <a:ext cx="8784975" cy="1008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 (Заголовки)"/>
                <a:cs typeface="Times New Roman" panose="02020603050405020304" pitchFamily="18" charset="0"/>
              </a:rPr>
              <a:t>Здание специализированное для образования и воспитания (здание школы) </a:t>
            </a:r>
            <a:r>
              <a:rPr lang="ru-RU" sz="2000" b="1" dirty="0" smtClean="0">
                <a:solidFill>
                  <a:schemeClr val="tx1"/>
                </a:solidFill>
                <a:latin typeface="Arial (Заголовки)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chemeClr val="tx1"/>
                </a:solidFill>
                <a:latin typeface="Arial (Заголовки)"/>
                <a:cs typeface="Times New Roman" panose="02020603050405020304" pitchFamily="18" charset="0"/>
              </a:rPr>
              <a:t>принадлежностями и хозяйственными постройками</a:t>
            </a:r>
            <a:endParaRPr lang="ru-RU" sz="2000" b="1" dirty="0">
              <a:solidFill>
                <a:schemeClr val="tx1"/>
              </a:solidFill>
              <a:latin typeface="Arial (Заголовки)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4667"/>
            <a:ext cx="3465169" cy="247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815991"/>
            <a:ext cx="3465169" cy="278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66579" y="1138974"/>
          <a:ext cx="5040560" cy="5110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3168352"/>
              </a:tblGrid>
              <a:tr h="424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Новогрудок, ул.  Ленина,  30, 30/1, 30/2, 30/3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Балансодержатель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образования  Новогрудского райисполкома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8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капитальном строении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Инвентарный номер: 430/С- 14104, 430/С- 14106, 430/С- 14110, 430/С- 14109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площадь: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260,4 кв. м; 70,5 ; кв. м 87,8 кв. м; 54,4 кв. м.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Назначение: здание специализированное для образования и воспитания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Составные части: пристройка, четыре сарая, погреб,  уборная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постройки: 1938, 1952, 1960, 1968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Остаточная стоимость:  100 %  износ на 01.01.2018 г.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какого момента не используется: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октября 2018 года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92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земельном участке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Кадастровый номер: 424350100001000318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назначение:  строительство зданий и сооружений  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земельного участка: 0,4143 га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капитальных строений на земельном участке: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вовлечения: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продажа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116632"/>
            <a:ext cx="8784975" cy="5040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 (Заголовки)"/>
                <a:cs typeface="Times New Roman" panose="02020603050405020304" pitchFamily="18" charset="0"/>
              </a:rPr>
              <a:t>Комплекс объектов  детского сада</a:t>
            </a:r>
            <a:endParaRPr lang="ru-RU" sz="2000" b="1" dirty="0">
              <a:solidFill>
                <a:schemeClr val="tx1"/>
              </a:solidFill>
              <a:latin typeface="Arial (Заголовки)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42" y="908721"/>
            <a:ext cx="376038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43" y="3771461"/>
            <a:ext cx="3760386" cy="268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934649"/>
              </p:ext>
            </p:extLst>
          </p:nvPr>
        </p:nvGraphicFramePr>
        <p:xfrm>
          <a:off x="3779912" y="1196752"/>
          <a:ext cx="5256584" cy="4452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2445"/>
                <a:gridCol w="3304139"/>
              </a:tblGrid>
              <a:tr h="227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Новогрудский район, д. Налибоки, ул. Дольная, 70, 66а, 66б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Балансодержатель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образования  Новогрудского райисполкома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8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капитальном строении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Инвентарный номер: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430/С - 41638</a:t>
                      </a: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площадь: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1821,9 кв. м</a:t>
                      </a: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здание специализированное для образования и воспитания</a:t>
                      </a: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Составные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пристройка, тамбур, погреб, тир, сарай, гараж </a:t>
                      </a: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постройки: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Остаточная стоимость: 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141 797,80 рублей </a:t>
                      </a: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какого момента не используется:</a:t>
                      </a: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сентября 2013 г.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3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земельном участке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Кадастровый номер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424385207101000081</a:t>
                      </a: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назначение: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размещения  объектов образования и воспитания</a:t>
                      </a: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земельного участка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2,5301 га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капитальных строений на земельном участке: 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вовлечения: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продажа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116632"/>
            <a:ext cx="8784975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 (Заголовки)"/>
                <a:cs typeface="Times New Roman" panose="02020603050405020304" pitchFamily="18" charset="0"/>
              </a:rPr>
              <a:t>Здание школы </a:t>
            </a:r>
            <a:br>
              <a:rPr lang="ru-RU" sz="2000" b="1" dirty="0">
                <a:solidFill>
                  <a:schemeClr val="tx1"/>
                </a:solidFill>
                <a:latin typeface="Arial (Заголовки)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Arial (Заголовки)"/>
                <a:cs typeface="Times New Roman" panose="02020603050405020304" pitchFamily="18" charset="0"/>
              </a:rPr>
              <a:t>с сооружениями, сетями и оборудованием </a:t>
            </a:r>
            <a:endParaRPr lang="ru-RU" sz="2000" b="1" dirty="0">
              <a:solidFill>
                <a:schemeClr val="tx1"/>
              </a:solidFill>
              <a:latin typeface="Arial (Заголовки)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4" y="1124744"/>
            <a:ext cx="3415994" cy="245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8" y="3797496"/>
            <a:ext cx="3368190" cy="251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098359"/>
              </p:ext>
            </p:extLst>
          </p:nvPr>
        </p:nvGraphicFramePr>
        <p:xfrm>
          <a:off x="3779912" y="1196752"/>
          <a:ext cx="5256584" cy="4116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2445"/>
                <a:gridCol w="3304139"/>
              </a:tblGrid>
              <a:tr h="227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Новогрудский район, аг. Бенин, 87а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Балансодержатель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Новогрудское РУП ЖКХ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8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капитальном строении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Инвентарный номер: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430/С- 13974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площадь: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126,7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 м</a:t>
                      </a: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Назначение: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здание специализированное  коммунального хозяйства </a:t>
                      </a: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Составные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водопроводная сеть,  канализационная сеть,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линия электропередач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постройки: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1993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Остаточная стоимость: 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11 272,50 рублей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какого момента не используется:</a:t>
                      </a: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июля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3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земельном участке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Кадастровый номер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4243822000601000005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назначение: размещение объектов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коммунального хозяйства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земельного участка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0,1309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капитальных строений на земельном участке: 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вовлечения: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продажа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116632"/>
            <a:ext cx="8784975" cy="5040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 (Заголовки)"/>
                <a:cs typeface="Times New Roman" panose="02020603050405020304" pitchFamily="18" charset="0"/>
              </a:rPr>
              <a:t>Здание</a:t>
            </a:r>
            <a:r>
              <a:rPr lang="en-US" sz="2000" b="1" dirty="0">
                <a:solidFill>
                  <a:schemeClr val="tx1"/>
                </a:solidFill>
                <a:latin typeface="Arial (Заголовки)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Arial (Заголовки)"/>
                <a:cs typeface="Times New Roman" panose="02020603050405020304" pitchFamily="18" charset="0"/>
              </a:rPr>
              <a:t>котельной с </a:t>
            </a:r>
            <a:r>
              <a:rPr lang="ru-RU" sz="2000" b="1" dirty="0">
                <a:solidFill>
                  <a:schemeClr val="tx1"/>
                </a:solidFill>
                <a:latin typeface="Arial (Заголовки)"/>
                <a:cs typeface="Times New Roman" panose="02020603050405020304" pitchFamily="18" charset="0"/>
              </a:rPr>
              <a:t>принадлежностями</a:t>
            </a:r>
            <a:endParaRPr lang="ru-RU" sz="2000" b="1" dirty="0">
              <a:solidFill>
                <a:schemeClr val="tx1"/>
              </a:solidFill>
              <a:latin typeface="Arial (Заголовки)"/>
              <a:cs typeface="Arial" panose="020B0604020202020204" pitchFamily="34" charset="0"/>
            </a:endParaRPr>
          </a:p>
        </p:txBody>
      </p:sp>
      <p:pic>
        <p:nvPicPr>
          <p:cNvPr id="1026" name="Picture 2" descr="E:\Мои документы\График 2008-2019 гг\График 2019 г\Календарный график 2019\Фото\Бен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221850" cy="42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4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95936" y="1495396"/>
          <a:ext cx="5040560" cy="4389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3168352"/>
              </a:tblGrid>
              <a:tr h="416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Новогрудский район, г.п. Любча,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пл. Солобутина, 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Балансодержатель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культуры Новогрудского  райисполкома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0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капитальном строении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Инвентарный номер: 430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С-17214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площадь: 896,0 кв. м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Назначение: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здание специализированное для бытового обслуживания населения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Составные части: двухэтажное кирпичное здание с бутобетонным подвалом</a:t>
                      </a:r>
                    </a:p>
                    <a:p>
                      <a:pPr algn="l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постройки: 1971</a:t>
                      </a:r>
                    </a:p>
                    <a:p>
                      <a:pPr algn="l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Остаточная стоимость: 92 118,13 рублей</a:t>
                      </a:r>
                    </a:p>
                    <a:p>
                      <a:pPr algn="l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какого момента не используется:  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нояб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ода</a:t>
                      </a:r>
                      <a:endParaRPr lang="en-US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85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земельном участке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Кадастровый номер: 424355700001000604</a:t>
                      </a:r>
                    </a:p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назначение: земельный участок для обслуживания зданий и сооружений</a:t>
                      </a:r>
                    </a:p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земельного участка: 0,0946 га </a:t>
                      </a:r>
                    </a:p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капитальных строений на земельном участке: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0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вовлечения: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продажа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116632"/>
            <a:ext cx="8784975" cy="5040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 (Заголовки)"/>
                <a:cs typeface="Times New Roman" panose="02020603050405020304" pitchFamily="18" charset="0"/>
              </a:rPr>
              <a:t>Комплексный приемный пункт </a:t>
            </a:r>
            <a:r>
              <a:rPr lang="ru-RU" sz="2000" b="1" dirty="0" smtClean="0">
                <a:solidFill>
                  <a:schemeClr val="tx1"/>
                </a:solidFill>
                <a:latin typeface="Arial (Заголовки)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chemeClr val="tx1"/>
                </a:solidFill>
                <a:latin typeface="Arial (Заголовки)"/>
                <a:cs typeface="Times New Roman" panose="02020603050405020304" pitchFamily="18" charset="0"/>
              </a:rPr>
              <a:t>подвалом и благоустройством</a:t>
            </a:r>
            <a:endParaRPr lang="ru-RU" sz="2000" b="1" dirty="0">
              <a:solidFill>
                <a:schemeClr val="tx1"/>
              </a:solidFill>
              <a:latin typeface="Arial (Заголовки)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0" y="1040185"/>
            <a:ext cx="3671620" cy="274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0" y="3861048"/>
            <a:ext cx="3671620" cy="271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95936" y="1196752"/>
          <a:ext cx="5040560" cy="4219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316835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Новогрудок, ул. Минская, 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Балансодержатель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 производственное  унитарное предприятие «Новогрудская сельхозтехника»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1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капитальном строении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Инвентарный номер: 865 по бухгалтерскому учету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площадь: 54,4 кв. м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Назначение: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Составные части: нет 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постройки: 1978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Остаточная стоимость: 19271,27 рублей 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какого момента не используется: с октября 201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 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1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земельном участке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Кадастровый номер: 4243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501000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назначение: строительство и обслуживание зданий и сооружений производственной базы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земельного участка: 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4,2189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капитальных строений на земельном участке: 5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вовлечения: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продажа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116632"/>
            <a:ext cx="8784975" cy="5040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 (Заголовки)"/>
              </a:rPr>
              <a:t>Здание котельной</a:t>
            </a:r>
            <a:endParaRPr lang="ru-RU" sz="2000" b="1" dirty="0">
              <a:solidFill>
                <a:schemeClr val="tx1"/>
              </a:solidFill>
              <a:latin typeface="Arial (Заголовки)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" y="1752468"/>
            <a:ext cx="3771547" cy="2828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95936" y="1196752"/>
          <a:ext cx="5040560" cy="4219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316835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Новогрудок, ул. Минская, 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Балансодержатель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 производственное  унитарное предприятие «Новогрудская сельхозтехника»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1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капитальном строении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Инвентарный номер: 862 по бухгалтерскому учету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площадь: 720,0 кв. м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Назначение: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Составные части: нет 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постройки: 1978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Остаточная стоимость:  11750,31 рублей 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какого момента не используется: с октября 201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1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земельном участке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Кадастровый номер</a:t>
                      </a:r>
                      <a:r>
                        <a:rPr lang="ru-RU" sz="13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4243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501000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назначение: строительство и обслуживание зданий и сооружений производственной базы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земельного участка: 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4,2189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капитальных строений на земельном участке</a:t>
                      </a:r>
                      <a:r>
                        <a:rPr lang="ru-RU" sz="13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5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вовлечения: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продажа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116632"/>
            <a:ext cx="8784975" cy="5040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 (Заголовки)"/>
              </a:rPr>
              <a:t>Здание складов</a:t>
            </a:r>
            <a:endParaRPr lang="ru-RU" sz="2000" b="1" dirty="0">
              <a:solidFill>
                <a:schemeClr val="tx1"/>
              </a:solidFill>
              <a:latin typeface="Arial (Заголовки)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4" y="1916832"/>
            <a:ext cx="3659805" cy="2744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95936" y="1196752"/>
          <a:ext cx="5040560" cy="4219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316835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Новогрудок, ул. Минская, 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Балансодержатель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 производственное  унитарное предприятие «Новогрудская сельхозтехника»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1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капитальном строении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Инвентарный номер: 12 000 по бухгалтерскому учету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площадь: 212,5 кв. м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Назначение: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Составные части: нет 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постройки: 1990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Остаточная стоимость:  13 308,11 рублей 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какого момента не используется: с октября 201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1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земельном участке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Кадастровый номер</a:t>
                      </a:r>
                      <a:r>
                        <a:rPr lang="ru-RU" sz="13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4243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501000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назначение: строительство и обслуживание зданий и сооружений производственной базы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земельного участка: 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4,2189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капитальных строений на земельном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участке: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вовлечения: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продажа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116632"/>
            <a:ext cx="8784975" cy="5040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 (Заголовки)"/>
              </a:rPr>
              <a:t>Здание </a:t>
            </a:r>
            <a:r>
              <a:rPr lang="ru-RU" sz="2000" b="1" dirty="0" smtClean="0">
                <a:solidFill>
                  <a:schemeClr val="tx1"/>
                </a:solidFill>
                <a:latin typeface="Arial (Заголовки)"/>
              </a:rPr>
              <a:t>контрольно-пропускного пункта</a:t>
            </a:r>
            <a:endParaRPr lang="ru-RU" sz="2000" b="1" dirty="0">
              <a:solidFill>
                <a:schemeClr val="tx1"/>
              </a:solidFill>
              <a:latin typeface="Arial (Заголовки)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6004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1902</Words>
  <Application>Microsoft Office PowerPoint</Application>
  <PresentationFormat>Экран (4:3)</PresentationFormat>
  <Paragraphs>322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Здание вендлярни </vt:lpstr>
      <vt:lpstr>Здание детского сада</vt:lpstr>
      <vt:lpstr>Нежилое здание</vt:lpstr>
      <vt:lpstr>Нежилое здание</vt:lpstr>
      <vt:lpstr>Здание неустановленного назначения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Econ651</cp:lastModifiedBy>
  <cp:revision>321</cp:revision>
  <cp:lastPrinted>2018-12-27T13:44:00Z</cp:lastPrinted>
  <dcterms:created xsi:type="dcterms:W3CDTF">2015-02-10T13:23:00Z</dcterms:created>
  <dcterms:modified xsi:type="dcterms:W3CDTF">2019-08-16T14:23:16Z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1049-10.2.0.5908</vt:lpwstr>
  </property>
</Properties>
</file>